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sldIdLst>
    <p:sldId id="256" r:id="rId2"/>
    <p:sldId id="258" r:id="rId3"/>
    <p:sldId id="261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68" r:id="rId14"/>
    <p:sldId id="269" r:id="rId15"/>
    <p:sldId id="270" r:id="rId16"/>
    <p:sldId id="276" r:id="rId17"/>
    <p:sldId id="273" r:id="rId18"/>
    <p:sldId id="274" r:id="rId19"/>
    <p:sldId id="275" r:id="rId20"/>
    <p:sldId id="296" r:id="rId21"/>
    <p:sldId id="277" r:id="rId22"/>
    <p:sldId id="298" r:id="rId23"/>
    <p:sldId id="278" r:id="rId24"/>
    <p:sldId id="279" r:id="rId25"/>
    <p:sldId id="280" r:id="rId26"/>
    <p:sldId id="281" r:id="rId27"/>
    <p:sldId id="283" r:id="rId28"/>
    <p:sldId id="297" r:id="rId29"/>
    <p:sldId id="284" r:id="rId30"/>
    <p:sldId id="285" r:id="rId31"/>
    <p:sldId id="286" r:id="rId32"/>
    <p:sldId id="295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77C2"/>
    <a:srgbClr val="5CB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73583" autoAdjust="0"/>
  </p:normalViewPr>
  <p:slideViewPr>
    <p:cSldViewPr>
      <p:cViewPr>
        <p:scale>
          <a:sx n="90" d="100"/>
          <a:sy n="90" d="100"/>
        </p:scale>
        <p:origin x="221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43A02-55DA-4FBD-9C84-1BE80FEA1570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858F9-2C5E-492F-B4A6-1F5C81027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758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9910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467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0285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926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651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814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6142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512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7781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321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58F9-2C5E-492F-B4A6-1F5C81027681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192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8405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6CC1-7F25-4A42-A807-9FB23DF206BA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4681-0144-48A8-AF93-48010BDCB3A8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35496" y="116632"/>
            <a:ext cx="640871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396889" y="404664"/>
            <a:ext cx="8352928" cy="9361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b">
            <a:normAutofit/>
          </a:bodyPr>
          <a:lstStyle>
            <a:lvl1pPr>
              <a:defRPr sz="4400" cap="small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err="1"/>
              <a:t>styl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2DBE6F-30A6-4B51-BF27-17574435A112}"/>
              </a:ext>
            </a:extLst>
          </p:cNvPr>
          <p:cNvSpPr txBox="1"/>
          <p:nvPr userDrawn="1"/>
        </p:nvSpPr>
        <p:spPr>
          <a:xfrm>
            <a:off x="6156076" y="6287858"/>
            <a:ext cx="1338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oolab.com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217CDC4-FF29-45C2-8642-34B657AC0E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61" y="5383008"/>
            <a:ext cx="1824837" cy="1195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8405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6CC1-7F25-4A42-A807-9FB23DF206BA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4681-0144-48A8-AF93-48010BDCB3A8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35496" y="116632"/>
            <a:ext cx="640871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396889" y="404664"/>
            <a:ext cx="8352928" cy="9361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b">
            <a:normAutofit/>
          </a:bodyPr>
          <a:lstStyle>
            <a:lvl1pPr>
              <a:defRPr sz="4400" cap="small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err="1"/>
              <a:t>styl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D5B464-82C7-412C-9C92-9BB9E5E44B0D}"/>
              </a:ext>
            </a:extLst>
          </p:cNvPr>
          <p:cNvSpPr txBox="1"/>
          <p:nvPr userDrawn="1"/>
        </p:nvSpPr>
        <p:spPr>
          <a:xfrm>
            <a:off x="6156076" y="6287858"/>
            <a:ext cx="1338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oolab.com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DA6791E-19E1-4EFA-8652-2E1B50D766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61" y="5383008"/>
            <a:ext cx="1824837" cy="119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8405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6CC1-7F25-4A42-A807-9FB23DF206BA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4681-0144-48A8-AF93-48010BDCB3A8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35496" y="116632"/>
            <a:ext cx="640871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396889" y="404664"/>
            <a:ext cx="8352928" cy="9361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b">
            <a:normAutofit/>
          </a:bodyPr>
          <a:lstStyle>
            <a:lvl1pPr>
              <a:defRPr sz="4400" cap="small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err="1"/>
              <a:t>styl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D515BC-D2D5-4DC7-8014-5209648F20BF}"/>
              </a:ext>
            </a:extLst>
          </p:cNvPr>
          <p:cNvSpPr txBox="1"/>
          <p:nvPr userDrawn="1"/>
        </p:nvSpPr>
        <p:spPr>
          <a:xfrm>
            <a:off x="6156076" y="6287858"/>
            <a:ext cx="1338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oolab.com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CA0D556-B2BA-4A04-9269-AA5545CB2F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61" y="5383008"/>
            <a:ext cx="1824837" cy="119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89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8405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6CC1-7F25-4A42-A807-9FB23DF206BA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4681-0144-48A8-AF93-48010BDCB3A8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35496" y="116632"/>
            <a:ext cx="640871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396889" y="404664"/>
            <a:ext cx="8352928" cy="9361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b">
            <a:normAutofit/>
          </a:bodyPr>
          <a:lstStyle>
            <a:lvl1pPr>
              <a:defRPr sz="4400" cap="small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err="1"/>
              <a:t>styl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CB7D50-F0B5-4C12-B6AF-77B6DF0D714D}"/>
              </a:ext>
            </a:extLst>
          </p:cNvPr>
          <p:cNvSpPr txBox="1"/>
          <p:nvPr userDrawn="1"/>
        </p:nvSpPr>
        <p:spPr>
          <a:xfrm>
            <a:off x="6156076" y="6287858"/>
            <a:ext cx="1338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oolab.com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1EEB67B-8544-4249-89A9-2DF02656C2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61" y="5383008"/>
            <a:ext cx="1824837" cy="119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6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5381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89" y="404664"/>
            <a:ext cx="8352928" cy="9361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b">
            <a:normAutofit/>
          </a:bodyPr>
          <a:lstStyle>
            <a:lvl1pPr>
              <a:defRPr sz="4400" cap="small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err="1"/>
              <a:t>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6CC1-7F25-4A42-A807-9FB23DF206BA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4681-0144-48A8-AF93-48010BDCB3A8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itle 1"/>
          <p:cNvSpPr txBox="1">
            <a:spLocks/>
          </p:cNvSpPr>
          <p:nvPr userDrawn="1"/>
        </p:nvSpPr>
        <p:spPr>
          <a:xfrm>
            <a:off x="35496" y="116632"/>
            <a:ext cx="640871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413099-4209-4E75-969E-48593BD2E170}"/>
              </a:ext>
            </a:extLst>
          </p:cNvPr>
          <p:cNvSpPr txBox="1"/>
          <p:nvPr userDrawn="1"/>
        </p:nvSpPr>
        <p:spPr>
          <a:xfrm>
            <a:off x="6156076" y="6287858"/>
            <a:ext cx="1338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oolab.com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C73B24C-217E-486F-8297-D57CA22512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61" y="5383008"/>
            <a:ext cx="1824837" cy="119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0E6CC1-7F25-4A42-A807-9FB23DF206BA}" type="datetimeFigureOut">
              <a:rPr lang="en-CA" smtClean="0"/>
              <a:t>18/01/2018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6E4681-0144-48A8-AF93-48010BDCB3A8}" type="slidenum">
              <a:rPr lang="en-CA" smtClean="0"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1" r:id="rId2"/>
    <p:sldLayoutId id="2147483702" r:id="rId3"/>
    <p:sldLayoutId id="2147483699" r:id="rId4"/>
    <p:sldLayoutId id="214748369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230" y="476672"/>
            <a:ext cx="7772400" cy="1584176"/>
          </a:xfrm>
        </p:spPr>
        <p:txBody>
          <a:bodyPr>
            <a:normAutofit/>
          </a:bodyPr>
          <a:lstStyle/>
          <a:p>
            <a:r>
              <a:rPr lang="en-CA" b="1" dirty="0"/>
              <a:t>OOLAB</a:t>
            </a:r>
            <a:br>
              <a:rPr lang="en-CA" b="1" dirty="0"/>
            </a:br>
            <a:r>
              <a:rPr lang="en-CA" b="1" dirty="0"/>
              <a:t>Custom Orthotics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E97F2-F0F0-45AC-8D04-2828D75357DF}"/>
              </a:ext>
            </a:extLst>
          </p:cNvPr>
          <p:cNvSpPr/>
          <p:nvPr/>
        </p:nvSpPr>
        <p:spPr>
          <a:xfrm>
            <a:off x="984482" y="2311977"/>
            <a:ext cx="7403942" cy="288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9FCED4-8437-4DE1-B077-4B1BAE42E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895" y="2348880"/>
            <a:ext cx="6519069" cy="280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17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X-Static (</a:t>
            </a:r>
            <a:r>
              <a:rPr lang="en-CA" sz="4000" dirty="0"/>
              <a:t>PREMIUM</a:t>
            </a:r>
            <a:r>
              <a:rPr lang="en-CA" dirty="0"/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1700808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in thickness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Made with pure silver, which means there are no chemicals or fear of toxicity to the consumer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Durable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Eliminates Odor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Regulates temperature</a:t>
            </a:r>
          </a:p>
        </p:txBody>
      </p:sp>
    </p:spTree>
    <p:extLst>
      <p:ext uri="{BB962C8B-B14F-4D97-AF65-F5344CB8AC3E}">
        <p14:creationId xmlns:p14="http://schemas.microsoft.com/office/powerpoint/2010/main" val="4281393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 err="1"/>
              <a:t>Spenco</a:t>
            </a:r>
            <a:r>
              <a:rPr lang="en-CA" dirty="0"/>
              <a:t>  </a:t>
            </a:r>
            <a:r>
              <a:rPr lang="en-CA" dirty="0">
                <a:solidFill>
                  <a:schemeClr val="bg1"/>
                </a:solidFill>
              </a:rPr>
              <a:t>(Premium)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700808"/>
            <a:ext cx="66967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Only offered as a 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thickness option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Closed cell nitrogen injected material absorbs shock and provides maximum comfort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Ideal for individuals wanting durability combined with heel-to-toe cushioning and comfort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Key Features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4-way stretch fabric helps reduce friction and heat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Helps prevent blisters from forming</a:t>
            </a:r>
          </a:p>
          <a:p>
            <a:pPr marL="742950" lvl="1" indent="-285750">
              <a:buFont typeface="Wingdings" pitchFamily="2" charset="2"/>
              <a:buChar char="ü"/>
            </a:pPr>
            <a:endParaRPr lang="en-CA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5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Perforated Leather (premium)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700808"/>
            <a:ext cx="43924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Perforated material to allow for moisture control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Ideal for individuals with sweaty feet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Great option for individuals who may be allergic to synthetic materials 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Long lasting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Thin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Tear resistant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Minimal Friction</a:t>
            </a:r>
          </a:p>
        </p:txBody>
      </p:sp>
    </p:spTree>
    <p:extLst>
      <p:ext uri="{BB962C8B-B14F-4D97-AF65-F5344CB8AC3E}">
        <p14:creationId xmlns:p14="http://schemas.microsoft.com/office/powerpoint/2010/main" val="1321576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1mm Black Puff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1844824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Along with our standard underlay option, 1mm Black Puff may be selected as a top cover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Minimal cushioning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Good option for limitations in space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4568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Sandal </a:t>
            </a:r>
            <a:r>
              <a:rPr lang="en-CA" dirty="0" err="1"/>
              <a:t>Topcovers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107938"/>
            <a:ext cx="3779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CHOICE OF: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Brown Suede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Naot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Suede)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Tan Suede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Black Suede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ultrasuede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endParaRPr lang="en-CA" b="1" dirty="0"/>
          </a:p>
          <a:p>
            <a:endParaRPr lang="en-CA" b="1" dirty="0"/>
          </a:p>
          <a:p>
            <a:endParaRPr lang="en-CA" b="1" dirty="0"/>
          </a:p>
          <a:p>
            <a:endParaRPr lang="en-C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2107938"/>
            <a:ext cx="2304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*Choice of top cover WILL be defaulted to selected shoe unless otherwise specified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*Available in 1/16 suede or suede only option per colour</a:t>
            </a:r>
          </a:p>
        </p:txBody>
      </p:sp>
    </p:spTree>
    <p:extLst>
      <p:ext uri="{BB962C8B-B14F-4D97-AF65-F5344CB8AC3E}">
        <p14:creationId xmlns:p14="http://schemas.microsoft.com/office/powerpoint/2010/main" val="2440476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CA" dirty="0"/>
              <a:t>Underlay Materials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5410" y="2286535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Vinyl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1mm Black Puff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Grey Suede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Durasole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1871037"/>
            <a:ext cx="36724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*Additional cushioning may be requested – typically 1mm or extra 1/16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as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*Underlay can be full length or forefoot only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*If a heel hole is requested with no underlay, they will receive a circular rubber skid plate</a:t>
            </a:r>
          </a:p>
        </p:txBody>
      </p:sp>
    </p:spTree>
    <p:extLst>
      <p:ext uri="{BB962C8B-B14F-4D97-AF65-F5344CB8AC3E}">
        <p14:creationId xmlns:p14="http://schemas.microsoft.com/office/powerpoint/2010/main" val="501495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8352928" cy="936104"/>
          </a:xfrm>
        </p:spPr>
        <p:txBody>
          <a:bodyPr/>
          <a:lstStyle/>
          <a:p>
            <a:r>
              <a:rPr lang="en-CA" dirty="0"/>
              <a:t>SHELL MODIFICATIONS</a:t>
            </a:r>
          </a:p>
        </p:txBody>
      </p:sp>
    </p:spTree>
    <p:extLst>
      <p:ext uri="{BB962C8B-B14F-4D97-AF65-F5344CB8AC3E}">
        <p14:creationId xmlns:p14="http://schemas.microsoft.com/office/powerpoint/2010/main" val="4155407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Heel Cup Height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6576" y="1844824"/>
            <a:ext cx="60486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Flat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Shallow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Typically associated with dress orthotics &amp; footwear</a:t>
            </a: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Standard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Most common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Deep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1772816"/>
            <a:ext cx="20882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Lab Standards: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&lt; 12mm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12-14mm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16-18mm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4020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1</a:t>
            </a:r>
            <a:r>
              <a:rPr lang="en-CA" baseline="30000" dirty="0"/>
              <a:t>st</a:t>
            </a:r>
            <a:r>
              <a:rPr lang="en-CA" dirty="0"/>
              <a:t> Ray </a:t>
            </a:r>
            <a:r>
              <a:rPr lang="en-CA" dirty="0" err="1"/>
              <a:t>Cutout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916832"/>
            <a:ext cx="568863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Used to increase plantar flexion of the first met shaft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Medial cut out of the orthosis 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Sesamoiditis</a:t>
            </a:r>
            <a:endParaRPr lang="en-CA" sz="1600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Plantarflexed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1</a:t>
            </a:r>
            <a:r>
              <a:rPr lang="en-CA" sz="1600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ray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CA" sz="1600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met head pain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Hallux Valgus (Bunions)</a:t>
            </a:r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539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1</a:t>
            </a:r>
            <a:r>
              <a:rPr lang="en-CA" baseline="30000" dirty="0"/>
              <a:t>st</a:t>
            </a:r>
            <a:r>
              <a:rPr lang="en-CA" dirty="0"/>
              <a:t> Met </a:t>
            </a:r>
            <a:r>
              <a:rPr lang="en-CA" dirty="0" err="1"/>
              <a:t>Cutout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91683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&lt;45°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cutout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of medial/distal end of shell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Hallux Valgus (Bunions)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met head pain</a:t>
            </a:r>
          </a:p>
        </p:txBody>
      </p:sp>
    </p:spTree>
    <p:extLst>
      <p:ext uri="{BB962C8B-B14F-4D97-AF65-F5344CB8AC3E}">
        <p14:creationId xmlns:p14="http://schemas.microsoft.com/office/powerpoint/2010/main" val="340904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6408712" cy="843545"/>
          </a:xfrm>
        </p:spPr>
        <p:txBody>
          <a:bodyPr/>
          <a:lstStyle/>
          <a:p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Top Cover Materials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381163"/>
            <a:ext cx="5904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Black/Blue ETC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Vinyl Only, 1/16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&amp; 1/8th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Ultrahyde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Only, 1/16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&amp; 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Black Microcell, Pink/Purple &amp; Blue/Green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1/16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Black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Ultrasuede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Diabetic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with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Plastazote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n-CA" b="1" i="1" dirty="0">
                <a:solidFill>
                  <a:schemeClr val="tx2">
                    <a:lumMod val="50000"/>
                  </a:schemeClr>
                </a:solidFill>
              </a:rPr>
              <a:t>(Premium)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Neoprene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X-Static </a:t>
            </a:r>
            <a:r>
              <a:rPr lang="en-CA" b="1" i="1" dirty="0">
                <a:solidFill>
                  <a:schemeClr val="tx2">
                    <a:lumMod val="50000"/>
                  </a:schemeClr>
                </a:solidFill>
              </a:rPr>
              <a:t>(Premium)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Brown Sandal Suede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Naot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Suede)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Tan Sandal Suede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Perforated 1/16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Leather </a:t>
            </a:r>
            <a:r>
              <a:rPr lang="en-CA" b="1" i="1" dirty="0">
                <a:solidFill>
                  <a:schemeClr val="tx2">
                    <a:lumMod val="50000"/>
                  </a:schemeClr>
                </a:solidFill>
              </a:rPr>
              <a:t>(Premium)</a:t>
            </a:r>
          </a:p>
          <a:p>
            <a:pPr marL="285750" indent="-285750"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Spenco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Black </a:t>
            </a:r>
            <a:r>
              <a:rPr lang="en-CA" b="1" i="1" dirty="0">
                <a:solidFill>
                  <a:schemeClr val="tx2">
                    <a:lumMod val="50000"/>
                  </a:schemeClr>
                </a:solidFill>
              </a:rPr>
              <a:t>(Premium)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1462" y="2924944"/>
            <a:ext cx="2736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*All top covers have 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Full-length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Sulcus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or 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¾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length</a:t>
            </a: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as an option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5355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Heel Hole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1916832"/>
            <a:ext cx="5472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u="sng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Standard 1” and 1.25” hole centrally located in heel cup – filled with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plug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Heel spurs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Apply extra relief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Localized Plantar Fasciitis pain</a:t>
            </a:r>
          </a:p>
        </p:txBody>
      </p:sp>
    </p:spTree>
    <p:extLst>
      <p:ext uri="{BB962C8B-B14F-4D97-AF65-F5344CB8AC3E}">
        <p14:creationId xmlns:p14="http://schemas.microsoft.com/office/powerpoint/2010/main" val="3764853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352928" cy="1368152"/>
          </a:xfrm>
        </p:spPr>
        <p:txBody>
          <a:bodyPr>
            <a:normAutofit/>
          </a:bodyPr>
          <a:lstStyle/>
          <a:p>
            <a:pPr algn="l"/>
            <a:r>
              <a:rPr lang="en-CA" dirty="0"/>
              <a:t>Medial/Lateral Flanges </a:t>
            </a:r>
            <a:br>
              <a:rPr lang="en-CA" dirty="0"/>
            </a:br>
            <a:r>
              <a:rPr lang="en-CA" sz="3600" dirty="0"/>
              <a:t>(Shell </a:t>
            </a:r>
            <a:r>
              <a:rPr lang="en-CA" sz="3600" dirty="0" err="1"/>
              <a:t>vs</a:t>
            </a:r>
            <a:r>
              <a:rPr lang="en-CA" sz="3600" dirty="0"/>
              <a:t> Soft)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916832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A medial flange (shell) is an extension of the arch of the shell which projects upward with the apex at the area of the navicular tuberosity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The purpose of the flange is to provide a more direct force at the medial-plantar aspect of the foot in order to offer more control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For some patients, fitting a device with a flange in their shoes can become a problem due to the added bulk of the device in which case a soft flange may be applicable (made out of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topcover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material)</a:t>
            </a:r>
          </a:p>
        </p:txBody>
      </p:sp>
    </p:spTree>
    <p:extLst>
      <p:ext uri="{BB962C8B-B14F-4D97-AF65-F5344CB8AC3E}">
        <p14:creationId xmlns:p14="http://schemas.microsoft.com/office/powerpoint/2010/main" val="412877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Gait Plates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505396"/>
            <a:ext cx="69847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These are for adducted or abducted gait patterns in very young children as well as in adults if necessary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Gait plates limit in-toeing or out-toeing gait caused by rotational deformities of the lower limb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Consist of both medial and lateral flanges and a deep heel cup as well as the gait plate (to induce in-toeing or out-toeing)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Two types: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In-toe Gait Plate: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For out-toeing problems. The medial side extends to the sulcus, tapering to cut out the 4th and 5th </a:t>
            </a:r>
            <a:r>
              <a:rPr lang="en-US" sz="1600" dirty="0" err="1">
                <a:solidFill>
                  <a:schemeClr val="tx2">
                    <a:lumMod val="50000"/>
                  </a:schemeClr>
                </a:solidFill>
              </a:rPr>
              <a:t>mets</a:t>
            </a:r>
            <a:endParaRPr lang="en-US" sz="1600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Out-toe Gait Plate: 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For in-toeing problems. The lateral side extends to the sulcus, tapering to cut out the 1st and 2</a:t>
            </a:r>
            <a:r>
              <a:rPr lang="en-US" sz="1600" baseline="30000" dirty="0">
                <a:solidFill>
                  <a:schemeClr val="tx2">
                    <a:lumMod val="50000"/>
                  </a:schemeClr>
                </a:solidFill>
              </a:rPr>
              <a:t>nd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50000"/>
                  </a:schemeClr>
                </a:solidFill>
              </a:rPr>
              <a:t>mets</a:t>
            </a:r>
            <a:endParaRPr lang="en-US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35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352928" cy="936104"/>
          </a:xfrm>
        </p:spPr>
        <p:txBody>
          <a:bodyPr/>
          <a:lstStyle/>
          <a:p>
            <a:r>
              <a:rPr lang="en-CA" dirty="0"/>
              <a:t>Orthotic Additions</a:t>
            </a:r>
          </a:p>
        </p:txBody>
      </p:sp>
    </p:spTree>
    <p:extLst>
      <p:ext uri="{BB962C8B-B14F-4D97-AF65-F5344CB8AC3E}">
        <p14:creationId xmlns:p14="http://schemas.microsoft.com/office/powerpoint/2010/main" val="272612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Metatarsal Pads &amp; Met Bar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772816"/>
            <a:ext cx="4248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u="sng" dirty="0">
                <a:solidFill>
                  <a:schemeClr val="tx2">
                    <a:lumMod val="50000"/>
                  </a:schemeClr>
                </a:solidFill>
              </a:rPr>
              <a:t>Met. Pad: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Tear shaped modification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pad) added to the top of the orthotic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Function: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Offload pressure from the met. Heads to the metatarsal shafts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Metatarsalgia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Interdigital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Neuroma &amp; Bursitis</a:t>
            </a:r>
          </a:p>
          <a:p>
            <a:pPr lvl="1"/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Ø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Ø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1949426"/>
            <a:ext cx="29523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u="sng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u="sng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u="sng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u="sng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CA" b="1" u="sng" dirty="0">
                <a:solidFill>
                  <a:schemeClr val="tx2">
                    <a:lumMod val="50000"/>
                  </a:schemeClr>
                </a:solidFill>
              </a:rPr>
              <a:t>Default Placements-</a:t>
            </a: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Standard: End of shell</a:t>
            </a:r>
          </a:p>
          <a:p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Distal:  Moved 6mm distally</a:t>
            </a:r>
          </a:p>
        </p:txBody>
      </p:sp>
    </p:spTree>
    <p:extLst>
      <p:ext uri="{BB962C8B-B14F-4D97-AF65-F5344CB8AC3E}">
        <p14:creationId xmlns:p14="http://schemas.microsoft.com/office/powerpoint/2010/main" val="2902567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/>
              <a:t>Metatarsal </a:t>
            </a:r>
            <a:r>
              <a:rPr lang="en-CA" dirty="0" err="1"/>
              <a:t>Accom</a:t>
            </a:r>
            <a:r>
              <a:rPr lang="en-CA" dirty="0"/>
              <a:t>. Pads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772816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Standard 1/8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pad extending across the 1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met head to the 5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met head distally to sulcus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Function: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Provide additional cushioning &amp; redistribution of pressure across the met heads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Decreased fat pad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Metatarsalgia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20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Neuroma Padding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1844824"/>
            <a:ext cx="4536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Dome shaped pad placed in the metatarsal interspace between the metatarsal heads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Typically begins at the proximal third of the metatarsal shafts and ends at the met heads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Usually placed between the 2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nd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-3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rd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/ 3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rd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-4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interdigital space</a:t>
            </a:r>
          </a:p>
        </p:txBody>
      </p:sp>
    </p:spTree>
    <p:extLst>
      <p:ext uri="{BB962C8B-B14F-4D97-AF65-F5344CB8AC3E}">
        <p14:creationId xmlns:p14="http://schemas.microsoft.com/office/powerpoint/2010/main" val="469939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Morton’s Extension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719961"/>
            <a:ext cx="576064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Material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, EVA or Rigid) which is added under the first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metatarsalphalangeal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joint *Rigid requires a polypropylene shell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Function: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Limit first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metatarsalphalangeal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R.O.M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Indicated for: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Dorsiflexed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1</a:t>
            </a:r>
            <a:r>
              <a:rPr lang="en-CA" sz="1600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ray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Hallux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Rigidus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Limitus</a:t>
            </a:r>
            <a:endParaRPr lang="en-CA" sz="1600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Short 1</a:t>
            </a:r>
            <a:r>
              <a:rPr lang="en-CA" sz="1600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ray</a:t>
            </a:r>
          </a:p>
        </p:txBody>
      </p:sp>
    </p:spTree>
    <p:extLst>
      <p:ext uri="{BB962C8B-B14F-4D97-AF65-F5344CB8AC3E}">
        <p14:creationId xmlns:p14="http://schemas.microsoft.com/office/powerpoint/2010/main" val="2158650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Reverse Morton’s Extension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1844824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Material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or EVA) which is added under the 2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nd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– 5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metatarsal heads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Plantarflexed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1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ray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Hallux Valgus (Bunions)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1183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Heel Cushioning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2060848"/>
            <a:ext cx="30963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Standard 1/16</a:t>
            </a:r>
            <a:r>
              <a:rPr lang="en-CA" b="1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cushion pad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Non-centrally located heel spur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Loss of fat pad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PF pain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Rear foot shock absorption</a:t>
            </a:r>
          </a:p>
        </p:txBody>
      </p:sp>
    </p:spTree>
    <p:extLst>
      <p:ext uri="{BB962C8B-B14F-4D97-AF65-F5344CB8AC3E}">
        <p14:creationId xmlns:p14="http://schemas.microsoft.com/office/powerpoint/2010/main" val="215748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Vinyl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540810"/>
            <a:ext cx="468052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Highly durable vinyl laminated to underlying soft cushion material*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  <a:effectLst/>
              </a:rPr>
              <a:t>Available in 1/16” and 1/8” thickness as well as Vinyl Only (no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  <a:effectLst/>
              </a:rPr>
              <a:t>poron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  <a:effectLst/>
              </a:rPr>
              <a:t> cushioning)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  <a:effectLst/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Non absorbent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Highly durable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Easy to clean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Minimal Friction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Suitable for: Dress Shoes, Casual Walkers, Casual Shoes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300192" y="3427309"/>
            <a:ext cx="22322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* Vinyl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topcovers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can be requested to have black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instead of blue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for cushioning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76403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Heel Spur Padding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844824"/>
            <a:ext cx="54726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“horseshoe” shaped pad applied around heel cup on top of the orthotic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Function: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Creates a depression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Lifts calcaneus off the orthotic </a:t>
            </a:r>
          </a:p>
          <a:p>
            <a:pPr lvl="1"/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Heel spur</a:t>
            </a:r>
          </a:p>
        </p:txBody>
      </p:sp>
    </p:spTree>
    <p:extLst>
      <p:ext uri="{BB962C8B-B14F-4D97-AF65-F5344CB8AC3E}">
        <p14:creationId xmlns:p14="http://schemas.microsoft.com/office/powerpoint/2010/main" val="197618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Arch Fill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1700808"/>
            <a:ext cx="69847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Padding applied under the arch area of the orthotic plate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Increases rigidity of the orthosis by preventing arch collapse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Applied to the plantar side of the orthotic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Several durometers of fill: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Soft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Firm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Hard</a:t>
            </a:r>
          </a:p>
        </p:txBody>
      </p:sp>
    </p:spTree>
    <p:extLst>
      <p:ext uri="{BB962C8B-B14F-4D97-AF65-F5344CB8AC3E}">
        <p14:creationId xmlns:p14="http://schemas.microsoft.com/office/powerpoint/2010/main" val="1762261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Arch Cookies (scaphoid pad)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1844824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 pad that is plantar and medial to the longitudinal arch and gives extra support and padding to the medial arch area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Several different sizes/thickness: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i.e.: 1mm, 3mm, 5mm</a:t>
            </a:r>
          </a:p>
        </p:txBody>
      </p:sp>
    </p:spTree>
    <p:extLst>
      <p:ext uri="{BB962C8B-B14F-4D97-AF65-F5344CB8AC3E}">
        <p14:creationId xmlns:p14="http://schemas.microsoft.com/office/powerpoint/2010/main" val="3883029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Kinetic Wedge/Dancers Pad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2204864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‘U’ shaped cutout underneath the first met head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Relieves pressure off of the 1</a:t>
            </a:r>
            <a:r>
              <a:rPr lang="en-US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met head and allows for greater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plantarflexion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of the 1</a:t>
            </a:r>
            <a:r>
              <a:rPr lang="en-US" b="1" baseline="30000" dirty="0">
                <a:solidFill>
                  <a:schemeClr val="tx2">
                    <a:lumMod val="50000"/>
                  </a:schemeClr>
                </a:solidFill>
              </a:rPr>
              <a:t>st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met head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Functional Hallux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Limitus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6963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8352928" cy="936104"/>
          </a:xfrm>
        </p:spPr>
        <p:txBody>
          <a:bodyPr/>
          <a:lstStyle/>
          <a:p>
            <a:r>
              <a:rPr lang="en-CA" dirty="0"/>
              <a:t>EXTRINSIC POSTINGS</a:t>
            </a:r>
          </a:p>
        </p:txBody>
      </p:sp>
    </p:spTree>
    <p:extLst>
      <p:ext uri="{BB962C8B-B14F-4D97-AF65-F5344CB8AC3E}">
        <p14:creationId xmlns:p14="http://schemas.microsoft.com/office/powerpoint/2010/main" val="26193210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Neutral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2132856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Firm EVA material added to the plantar side of the orthotic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Aids in neutral stabilization of orthotic &amp; calcaneus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08574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Heel lift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1988840"/>
            <a:ext cx="633670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Firm EVA post alongside with additional White EVA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Adds a lift to one orthotic or bilaterally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Maximum height of lift recommended: 10mm (1.0cm)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Indications: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Leg Length Discrepancy (LLD)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Achilles Tendonitis</a:t>
            </a:r>
          </a:p>
        </p:txBody>
      </p:sp>
    </p:spTree>
    <p:extLst>
      <p:ext uri="{BB962C8B-B14F-4D97-AF65-F5344CB8AC3E}">
        <p14:creationId xmlns:p14="http://schemas.microsoft.com/office/powerpoint/2010/main" val="36494708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 err="1"/>
              <a:t>Varus</a:t>
            </a:r>
            <a:r>
              <a:rPr lang="en-CA" dirty="0"/>
              <a:t> &amp; Valgus Posting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772816"/>
            <a:ext cx="6696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Rigid orthotics are routinely posted to accommodate the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varus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or valgus rearfoot and forefoot dispositions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Varus posting helps with a pronated foot or eversion of the calcaneus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Valgus posting helps with a supinated foot or inversion of the calcaneus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Ultimate goal is to maintain a neutral gait cycle by controlling the hind foot</a:t>
            </a:r>
          </a:p>
        </p:txBody>
      </p:sp>
    </p:spTree>
    <p:extLst>
      <p:ext uri="{BB962C8B-B14F-4D97-AF65-F5344CB8AC3E}">
        <p14:creationId xmlns:p14="http://schemas.microsoft.com/office/powerpoint/2010/main" val="34631920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Medial &amp; Lateral Wedges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23488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772816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Essentially a continuation of a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Varus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or Valgus post in which extends to the end of the shell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Helps aid/control varying degrees of pronation or supination within the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hindfoot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midfoot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&amp; forefoot</a:t>
            </a:r>
          </a:p>
        </p:txBody>
      </p:sp>
    </p:spTree>
    <p:extLst>
      <p:ext uri="{BB962C8B-B14F-4D97-AF65-F5344CB8AC3E}">
        <p14:creationId xmlns:p14="http://schemas.microsoft.com/office/powerpoint/2010/main" val="42476361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CA" dirty="0"/>
              <a:t>Medial &amp; Lateral Forefoot Post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855982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Forefoot pronation or supination can be further controlled with a forefoot post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/>
              <a:t>Forefoot posting is added on the plantar aspect of the shell to position the orthotic in a </a:t>
            </a:r>
            <a:r>
              <a:rPr lang="en-CA" b="1" dirty="0" err="1"/>
              <a:t>varus</a:t>
            </a:r>
            <a:r>
              <a:rPr lang="en-CA" b="1" dirty="0"/>
              <a:t> or valgus direction to effectively distribute ground-reactive forces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07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 err="1"/>
              <a:t>Ultrahyde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Soft covering, laminated to 1/16” or 1/8” cushioning* underlay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Also available without cushioned underlay (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Ultrahyde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Only)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Popular choice of material as it is easy to clean, durable and will not absorb moisture</a:t>
            </a:r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300192" y="3427309"/>
            <a:ext cx="22322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*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Ultrahyde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topcovers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can be requested to have black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nyplex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instead of blue </a:t>
            </a:r>
            <a:r>
              <a:rPr lang="en-CA" sz="1600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 for cushioning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24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1/8th ETC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628800"/>
            <a:ext cx="648072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  <a:effectLst/>
              </a:rPr>
              <a:t>Uniform cloth type covering which 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provides anti-friction and reduces shearing forces while providing moisture wicking capabilities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  <a:effectLst/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  <a:effectLst/>
              </a:rPr>
              <a:t>Does not absorb moisture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Tear resistant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  <a:effectLst/>
              </a:rPr>
              <a:t>Non-slip</a:t>
            </a:r>
            <a:endParaRPr lang="en-CA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  <a:effectLst/>
              </a:rPr>
              <a:t>Available in 1/8” thickness -- Blue or Black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Good choice for: Walking, Running &amp; Athletics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dirty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pPr marL="285750" indent="-285750">
              <a:buFont typeface="Arial" pitchFamily="34" charset="0"/>
              <a:buChar char="•"/>
            </a:pPr>
            <a:endParaRPr lang="en-CA" dirty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dirty="0"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6455" y="2924944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*Blue/Black ETC is the </a:t>
            </a:r>
            <a:r>
              <a:rPr lang="en-US" sz="1600" b="1" u="sng" dirty="0">
                <a:solidFill>
                  <a:schemeClr val="tx2">
                    <a:lumMod val="50000"/>
                  </a:schemeClr>
                </a:solidFill>
              </a:rPr>
              <a:t>DEFAULT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 top cover if not specified on the Rx – and will be selected based on shoe choice or gender</a:t>
            </a:r>
          </a:p>
        </p:txBody>
      </p:sp>
    </p:spTree>
    <p:extLst>
      <p:ext uri="{BB962C8B-B14F-4D97-AF65-F5344CB8AC3E}">
        <p14:creationId xmlns:p14="http://schemas.microsoft.com/office/powerpoint/2010/main" val="143715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Microcell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1159" y="1604149"/>
            <a:ext cx="633670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Closed cell EVA product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Available in 1/8” thickness only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Good option for deep heel cups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Shock absorbing uniform material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Easy to clean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Non-absorbent covering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Lightweight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56644" y="1340768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Choice of: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Black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Green/Blue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Purple/Pink 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6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CA" dirty="0"/>
              <a:t>1/16</a:t>
            </a:r>
            <a:r>
              <a:rPr lang="en-CA" baseline="30000" dirty="0"/>
              <a:t>th</a:t>
            </a:r>
            <a:r>
              <a:rPr lang="en-CA" dirty="0"/>
              <a:t> Black Suede (</a:t>
            </a:r>
            <a:r>
              <a:rPr lang="en-CA" dirty="0" err="1"/>
              <a:t>Ultrasuede</a:t>
            </a:r>
            <a:r>
              <a:rPr lang="en-CA" dirty="0"/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700808"/>
            <a:ext cx="48965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1/16" thickness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Suede feel to top surface with black foam,  quick recovery foam underlay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Black colour</a:t>
            </a:r>
          </a:p>
          <a:p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Suitable for: footwear in which there are limitations in space (i.e.: Dress Shoes)</a:t>
            </a:r>
          </a:p>
        </p:txBody>
      </p:sp>
    </p:spTree>
    <p:extLst>
      <p:ext uri="{BB962C8B-B14F-4D97-AF65-F5344CB8AC3E}">
        <p14:creationId xmlns:p14="http://schemas.microsoft.com/office/powerpoint/2010/main" val="58708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Diabetic/</a:t>
            </a:r>
            <a:r>
              <a:rPr lang="en-CA" dirty="0" err="1"/>
              <a:t>Arthtritic</a:t>
            </a:r>
            <a:r>
              <a:rPr lang="en-CA" dirty="0"/>
              <a:t> (premium)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632652"/>
            <a:ext cx="705678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Available thickness of 1/8”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Plastazote</a:t>
            </a: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 + 1/16” </a:t>
            </a:r>
            <a:r>
              <a:rPr lang="en-CA" b="1" dirty="0" err="1">
                <a:solidFill>
                  <a:schemeClr val="tx2">
                    <a:lumMod val="50000"/>
                  </a:schemeClr>
                </a:solidFill>
              </a:rPr>
              <a:t>Poron</a:t>
            </a: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Shock absorbing uniform material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Easy to clean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sz="1600" dirty="0">
                <a:solidFill>
                  <a:schemeClr val="tx2">
                    <a:lumMod val="50000"/>
                  </a:schemeClr>
                </a:solidFill>
              </a:rPr>
              <a:t>Non-</a:t>
            </a:r>
            <a:r>
              <a:rPr lang="en-CA" sz="1600" dirty="0" err="1">
                <a:solidFill>
                  <a:schemeClr val="tx2">
                    <a:lumMod val="50000"/>
                  </a:schemeClr>
                </a:solidFill>
              </a:rPr>
              <a:t>absorbant</a:t>
            </a:r>
            <a:endParaRPr lang="en-CA" sz="16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Evenly dissipate shear forces acting on plantar surface of foot </a:t>
            </a:r>
            <a:r>
              <a:rPr lang="en-CA" sz="1600" b="1" dirty="0">
                <a:solidFill>
                  <a:schemeClr val="tx2">
                    <a:lumMod val="50000"/>
                  </a:schemeClr>
                </a:solidFill>
              </a:rPr>
              <a:t>(reduces and eliminates friction)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556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CA" dirty="0"/>
              <a:t>1/8</a:t>
            </a:r>
            <a:r>
              <a:rPr lang="en-CA" baseline="30000" dirty="0"/>
              <a:t>th</a:t>
            </a:r>
            <a:r>
              <a:rPr lang="en-CA" dirty="0"/>
              <a:t> Neoprene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916832"/>
            <a:ext cx="4032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1/8" thickness</a:t>
            </a:r>
          </a:p>
          <a:p>
            <a:pPr marL="285750" indent="-285750">
              <a:buFont typeface="Arial" pitchFamily="34" charset="0"/>
              <a:buChar char="•"/>
            </a:pPr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Black colour</a:t>
            </a:r>
          </a:p>
          <a:p>
            <a:endParaRPr lang="en-CA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b="1" dirty="0">
                <a:solidFill>
                  <a:schemeClr val="tx2">
                    <a:lumMod val="50000"/>
                  </a:schemeClr>
                </a:solidFill>
              </a:rPr>
              <a:t>Key Features: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Shock absorbing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Cushioning material surface</a:t>
            </a:r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882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1562</Words>
  <Application>Microsoft Office PowerPoint</Application>
  <PresentationFormat>On-screen Show (4:3)</PresentationFormat>
  <Paragraphs>356</Paragraphs>
  <Slides>39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Candara</vt:lpstr>
      <vt:lpstr>Palatino Linotype</vt:lpstr>
      <vt:lpstr>Symbol</vt:lpstr>
      <vt:lpstr>Wingdings</vt:lpstr>
      <vt:lpstr>Waveform</vt:lpstr>
      <vt:lpstr>OOLAB Custom Orthotics</vt:lpstr>
      <vt:lpstr>Top Cover Materials</vt:lpstr>
      <vt:lpstr>Vinyl</vt:lpstr>
      <vt:lpstr>Ultrahyde</vt:lpstr>
      <vt:lpstr>1/8th ETC</vt:lpstr>
      <vt:lpstr>Microcell</vt:lpstr>
      <vt:lpstr>1/16th Black Suede (Ultrasuede)</vt:lpstr>
      <vt:lpstr>Diabetic/Arthtritic (premium)</vt:lpstr>
      <vt:lpstr>1/8th Neoprene</vt:lpstr>
      <vt:lpstr>X-Static (PREMIUM)</vt:lpstr>
      <vt:lpstr>Spenco  (Premium)</vt:lpstr>
      <vt:lpstr>Perforated Leather (premium)</vt:lpstr>
      <vt:lpstr>1mm Black Puff</vt:lpstr>
      <vt:lpstr>Sandal Topcovers</vt:lpstr>
      <vt:lpstr>Underlay Materials</vt:lpstr>
      <vt:lpstr>SHELL MODIFICATIONS</vt:lpstr>
      <vt:lpstr>Heel Cup Height</vt:lpstr>
      <vt:lpstr>1st Ray Cutout</vt:lpstr>
      <vt:lpstr>1st Met Cutout</vt:lpstr>
      <vt:lpstr>Heel Hole</vt:lpstr>
      <vt:lpstr>Medial/Lateral Flanges  (Shell vs Soft)</vt:lpstr>
      <vt:lpstr>Gait Plates</vt:lpstr>
      <vt:lpstr>Orthotic Additions</vt:lpstr>
      <vt:lpstr>Metatarsal Pads &amp; Met Bar</vt:lpstr>
      <vt:lpstr>Metatarsal Accom. Pads</vt:lpstr>
      <vt:lpstr>Neuroma Padding</vt:lpstr>
      <vt:lpstr>Morton’s Extension</vt:lpstr>
      <vt:lpstr>Reverse Morton’s Extension</vt:lpstr>
      <vt:lpstr>Heel Cushioning</vt:lpstr>
      <vt:lpstr>Heel Spur Padding</vt:lpstr>
      <vt:lpstr>Arch Fill</vt:lpstr>
      <vt:lpstr>Arch Cookies (scaphoid pad)</vt:lpstr>
      <vt:lpstr>Kinetic Wedge/Dancers Pad</vt:lpstr>
      <vt:lpstr>EXTRINSIC POSTINGS</vt:lpstr>
      <vt:lpstr>Neutral</vt:lpstr>
      <vt:lpstr>Heel lift</vt:lpstr>
      <vt:lpstr>Varus &amp; Valgus Posting</vt:lpstr>
      <vt:lpstr>Medial &amp; Lateral Wedges</vt:lpstr>
      <vt:lpstr>Medial &amp; Lateral Forefoot Post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 OOLab Sales Representative Informational Presentation</dc:title>
  <dc:creator>Alex Phillips</dc:creator>
  <cp:lastModifiedBy>Darren Glowacki</cp:lastModifiedBy>
  <cp:revision>63</cp:revision>
  <dcterms:created xsi:type="dcterms:W3CDTF">2013-01-18T18:25:57Z</dcterms:created>
  <dcterms:modified xsi:type="dcterms:W3CDTF">2018-01-18T18:54:17Z</dcterms:modified>
</cp:coreProperties>
</file>